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La Londe" userId="a09c457d-454b-410e-83d3-f7ea9dce0445" providerId="ADAL" clId="{5797A917-4FB5-4089-96CC-61A68DF8407B}"/>
    <pc:docChg chg="modSld">
      <pc:chgData name="Todd La Londe" userId="a09c457d-454b-410e-83d3-f7ea9dce0445" providerId="ADAL" clId="{5797A917-4FB5-4089-96CC-61A68DF8407B}" dt="2024-09-04T14:08:41.722" v="1" actId="20577"/>
      <pc:docMkLst>
        <pc:docMk/>
      </pc:docMkLst>
      <pc:sldChg chg="modSp mod">
        <pc:chgData name="Todd La Londe" userId="a09c457d-454b-410e-83d3-f7ea9dce0445" providerId="ADAL" clId="{5797A917-4FB5-4089-96CC-61A68DF8407B}" dt="2024-09-04T14:08:41.722" v="1" actId="20577"/>
        <pc:sldMkLst>
          <pc:docMk/>
          <pc:sldMk cId="2809663526" sldId="256"/>
        </pc:sldMkLst>
        <pc:spChg chg="mod">
          <ac:chgData name="Todd La Londe" userId="a09c457d-454b-410e-83d3-f7ea9dce0445" providerId="ADAL" clId="{5797A917-4FB5-4089-96CC-61A68DF8407B}" dt="2024-09-04T14:08:39.677" v="0" actId="20577"/>
          <ac:spMkLst>
            <pc:docMk/>
            <pc:sldMk cId="2809663526" sldId="256"/>
            <ac:spMk id="7" creationId="{53D7674A-1302-631D-B6A9-9FA9030E90B1}"/>
          </ac:spMkLst>
        </pc:spChg>
        <pc:spChg chg="mod">
          <ac:chgData name="Todd La Londe" userId="a09c457d-454b-410e-83d3-f7ea9dce0445" providerId="ADAL" clId="{5797A917-4FB5-4089-96CC-61A68DF8407B}" dt="2024-09-04T14:08:41.722" v="1" actId="20577"/>
          <ac:spMkLst>
            <pc:docMk/>
            <pc:sldMk cId="2809663526" sldId="256"/>
            <ac:spMk id="53" creationId="{B4759A2F-C9B8-7A0F-F3A2-83B32E3873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1E11-0CEC-4D1F-8B86-E216F994E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F0C44-BE79-DC09-2676-C0D5C755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00F97-F943-EBFA-288C-5F6B49A5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6925-E14C-B5AF-22B6-A05550A3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2C030-DFFF-94FB-E9BC-E1BE096C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A08F-5640-8555-166D-BA61436E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82AFC-7A46-D77A-F67E-AAEA76D7F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A30C1-B675-028E-A1E2-6A77A521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C23C6-3B9D-836C-3DFA-3C9050F7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4C19A-085D-4A25-D6A8-4CEF3475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415CB-B77C-5B3F-D88E-27EAF32C8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479EB-7A79-F263-9745-CB68FEC8B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35085-36FD-FA14-8724-9E8FA64B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1DF01-7BAD-D23A-41FE-D36EE1DB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800E-AA72-131D-7DCE-43E59602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2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7F97-12B9-349F-7874-08D2C69B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CC78-AD14-7FC9-53A8-4A9AE63DD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667D6-0405-0DDA-2AD0-E12C6D98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F06E1-4AA3-528A-F387-73DDE046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1D355-C462-1195-C1F7-996C5C86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A8C3-E87A-0D05-3A81-970484C6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D5D6C-15E0-AFD3-E3FD-0658839AC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940E8-76C2-0A91-BC82-DDADF410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1BF4A-F406-D22B-846D-CB3EEC53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8BAF-25BB-63CB-54E9-BB79D116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D3E4-8100-AD0E-5A5C-7B5D2ADF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3E69-80FF-18E8-0D45-81E5BAA66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F5200-8FCC-D751-0455-42D8DDEA7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B0005-AF0E-2390-9E7F-893CFF64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BE0-EF14-28E5-7E76-FDA47D3E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087E3-92A2-EAB8-1448-CD14CC1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C986-A11F-2A2E-B477-08A4533B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029A1-544B-E004-9579-D0D4A8C2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EAEAC-B6A1-3B02-4A16-D727518B4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089A9-81E6-0B7C-19D0-9B129F4AA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328F5-9490-2FB6-9C5D-A50C8838A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9E3C3-FE69-3061-A762-C109873B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B0EC8-6714-32B6-6292-4F54E23B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7367F-98B6-E7C0-EDF8-D3F1864B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6455-E8EC-CF0B-A89E-714413D3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129D-223C-478F-270A-CEA37651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61C70-F96E-CACA-7C64-3DE50B5D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BC1E3-A726-96ED-7A4F-616A0AB8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8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38CF7-DCFD-7E9A-000A-7640ACA3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64783-CA3E-B00F-648F-02268A2B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2D6C4-ACDB-E0BC-16CD-EE063818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5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3734-58A1-762B-01AE-92CA0A63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E4A34-E429-A108-462F-D1D8113D7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BAB2D-A52C-8E07-5C23-5F847DB10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DF41B-F3BF-B8DA-E7E4-760720BF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B866F-A3F0-7482-63D4-4580AE8F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DC2CE-8526-F4B6-7601-77F56A3D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16FF-1C58-3004-ADA6-E4D72EEE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B7023-5681-90B2-8620-3A7AE60F1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BF917-146C-6D5C-423F-BFEE99E75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081FF-A365-314D-E615-A74742CA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C53E3-7F06-B3C7-E2F4-D6A730C1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99C9D-29BD-5441-22C0-62306A16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4DEB5-572D-F98A-4D05-4112B8DB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3BFA5-0B0E-3704-3132-3AD957619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97DBA-5610-9B30-8A1C-ED07F96EB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6D3DA-6DA8-4202-85BC-9F4C8729836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BB44-2ABB-CE4D-170E-F688B43B9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4FAA-FDCB-78BF-3590-F1F975CF5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01AEDF-5099-4E3B-96C2-0BA806EE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7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0AC336D-4966-7869-B8F0-F46D9F69E421}"/>
              </a:ext>
            </a:extLst>
          </p:cNvPr>
          <p:cNvSpPr txBox="1"/>
          <p:nvPr/>
        </p:nvSpPr>
        <p:spPr>
          <a:xfrm>
            <a:off x="134984" y="226363"/>
            <a:ext cx="9845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Churod Electronics solutions for forklifts and AGV</a:t>
            </a:r>
          </a:p>
        </p:txBody>
      </p:sp>
      <p:pic>
        <p:nvPicPr>
          <p:cNvPr id="12" name="Picture 11" descr="A close-up of a blue cube&#10;&#10;Description automatically generated">
            <a:extLst>
              <a:ext uri="{FF2B5EF4-FFF2-40B4-BE49-F238E27FC236}">
                <a16:creationId xmlns:a16="http://schemas.microsoft.com/office/drawing/2014/main" id="{84731C1C-6193-BDFF-CE24-54183434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5" y="3440274"/>
            <a:ext cx="987652" cy="1121119"/>
          </a:xfrm>
          <a:prstGeom prst="rect">
            <a:avLst/>
          </a:prstGeom>
        </p:spPr>
      </p:pic>
      <p:pic>
        <p:nvPicPr>
          <p:cNvPr id="16" name="Picture 15" descr="A black electronic device with text&#10;&#10;Description automatically generated">
            <a:extLst>
              <a:ext uri="{FF2B5EF4-FFF2-40B4-BE49-F238E27FC236}">
                <a16:creationId xmlns:a16="http://schemas.microsoft.com/office/drawing/2014/main" id="{7F2E1297-F8EA-7678-D856-F69DA0BF1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681" y="4428820"/>
            <a:ext cx="1136854" cy="1206078"/>
          </a:xfrm>
          <a:prstGeom prst="rect">
            <a:avLst/>
          </a:prstGeom>
        </p:spPr>
      </p:pic>
      <p:pic>
        <p:nvPicPr>
          <p:cNvPr id="18" name="Picture 17" descr="A black electronic device with text&#10;&#10;Description automatically generated">
            <a:extLst>
              <a:ext uri="{FF2B5EF4-FFF2-40B4-BE49-F238E27FC236}">
                <a16:creationId xmlns:a16="http://schemas.microsoft.com/office/drawing/2014/main" id="{9B80CB66-C438-37BF-B978-6ACD9C57D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83" y="5371695"/>
            <a:ext cx="1332127" cy="1259942"/>
          </a:xfrm>
          <a:prstGeom prst="rect">
            <a:avLst/>
          </a:prstGeom>
        </p:spPr>
      </p:pic>
      <p:pic>
        <p:nvPicPr>
          <p:cNvPr id="20" name="Picture 19" descr="A black rectangular device with two silver knobs&#10;&#10;Description automatically generated">
            <a:extLst>
              <a:ext uri="{FF2B5EF4-FFF2-40B4-BE49-F238E27FC236}">
                <a16:creationId xmlns:a16="http://schemas.microsoft.com/office/drawing/2014/main" id="{0F45179E-58E1-D5DD-E00E-55C3F44093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5"/>
          <a:stretch/>
        </p:blipFill>
        <p:spPr>
          <a:xfrm>
            <a:off x="7185048" y="3429000"/>
            <a:ext cx="1264056" cy="1346615"/>
          </a:xfrm>
          <a:prstGeom prst="rect">
            <a:avLst/>
          </a:prstGeom>
        </p:spPr>
      </p:pic>
      <p:pic>
        <p:nvPicPr>
          <p:cNvPr id="22" name="Picture 21" descr="A black electronic device with screws&#10;&#10;Description automatically generated">
            <a:extLst>
              <a:ext uri="{FF2B5EF4-FFF2-40B4-BE49-F238E27FC236}">
                <a16:creationId xmlns:a16="http://schemas.microsoft.com/office/drawing/2014/main" id="{82350EE8-CE70-A9C4-0E22-4D6F1C7BA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3" y="5574123"/>
            <a:ext cx="1138026" cy="1132392"/>
          </a:xfrm>
          <a:prstGeom prst="rect">
            <a:avLst/>
          </a:prstGeom>
        </p:spPr>
      </p:pic>
      <p:pic>
        <p:nvPicPr>
          <p:cNvPr id="24" name="Picture 23" descr="A white electrical device with copper plugs&#10;&#10;Description automatically generated">
            <a:extLst>
              <a:ext uri="{FF2B5EF4-FFF2-40B4-BE49-F238E27FC236}">
                <a16:creationId xmlns:a16="http://schemas.microsoft.com/office/drawing/2014/main" id="{0A41D24E-D1EF-9909-297D-F3A4B73948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04" y="3450839"/>
            <a:ext cx="719953" cy="1005932"/>
          </a:xfrm>
          <a:prstGeom prst="rect">
            <a:avLst/>
          </a:prstGeom>
        </p:spPr>
      </p:pic>
      <p:pic>
        <p:nvPicPr>
          <p:cNvPr id="26" name="Picture 25" descr="A black battery with a white label&#10;&#10;Description automatically generated">
            <a:extLst>
              <a:ext uri="{FF2B5EF4-FFF2-40B4-BE49-F238E27FC236}">
                <a16:creationId xmlns:a16="http://schemas.microsoft.com/office/drawing/2014/main" id="{A822108B-D62B-B07D-5364-DBFE462C3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71" y="5573769"/>
            <a:ext cx="984750" cy="1110554"/>
          </a:xfrm>
          <a:prstGeom prst="rect">
            <a:avLst/>
          </a:prstGeom>
        </p:spPr>
      </p:pic>
      <p:pic>
        <p:nvPicPr>
          <p:cNvPr id="30" name="Picture 29" descr="A logo for a church&#10;&#10;Description automatically generated">
            <a:extLst>
              <a:ext uri="{FF2B5EF4-FFF2-40B4-BE49-F238E27FC236}">
                <a16:creationId xmlns:a16="http://schemas.microsoft.com/office/drawing/2014/main" id="{4D4991A2-3837-C84B-1E54-9596B2FC5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6" y="165046"/>
            <a:ext cx="2076400" cy="58477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550A161-2C6C-C528-8981-999B23442CF8}"/>
              </a:ext>
            </a:extLst>
          </p:cNvPr>
          <p:cNvSpPr txBox="1"/>
          <p:nvPr/>
        </p:nvSpPr>
        <p:spPr>
          <a:xfrm>
            <a:off x="8421250" y="2983490"/>
            <a:ext cx="1980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Latching solutions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15ADA3-4D16-B2BF-0B05-A08271573FFB}"/>
              </a:ext>
            </a:extLst>
          </p:cNvPr>
          <p:cNvSpPr txBox="1"/>
          <p:nvPr/>
        </p:nvSpPr>
        <p:spPr>
          <a:xfrm>
            <a:off x="8620910" y="3503836"/>
            <a:ext cx="17076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CHDC-SL</a:t>
            </a:r>
          </a:p>
          <a:p>
            <a:pPr algn="ctr"/>
            <a:r>
              <a:rPr lang="en-US" sz="1200" dirty="0"/>
              <a:t>-200A/400A/500A @80VDC</a:t>
            </a:r>
          </a:p>
          <a:p>
            <a:pPr algn="ctr"/>
            <a:r>
              <a:rPr lang="en-US" sz="1200" dirty="0"/>
              <a:t>-Optional aux switch</a:t>
            </a:r>
          </a:p>
        </p:txBody>
      </p:sp>
      <p:pic>
        <p:nvPicPr>
          <p:cNvPr id="35" name="Picture 34" descr="A yellow forklift with a black handle&#10;&#10;Description automatically generated">
            <a:extLst>
              <a:ext uri="{FF2B5EF4-FFF2-40B4-BE49-F238E27FC236}">
                <a16:creationId xmlns:a16="http://schemas.microsoft.com/office/drawing/2014/main" id="{86E09DD1-AFE3-175E-62E9-77F96F3F22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3200" r="10341" b="9287"/>
          <a:stretch/>
        </p:blipFill>
        <p:spPr>
          <a:xfrm>
            <a:off x="5807396" y="887483"/>
            <a:ext cx="2694975" cy="2091491"/>
          </a:xfrm>
          <a:prstGeom prst="rect">
            <a:avLst/>
          </a:prstGeom>
        </p:spPr>
      </p:pic>
      <p:pic>
        <p:nvPicPr>
          <p:cNvPr id="37" name="Picture 36" descr="A group of semi trucks in a warehouse&#10;&#10;Description automatically generated">
            <a:extLst>
              <a:ext uri="{FF2B5EF4-FFF2-40B4-BE49-F238E27FC236}">
                <a16:creationId xmlns:a16="http://schemas.microsoft.com/office/drawing/2014/main" id="{AEE7ED68-E374-C840-1E3E-51B9255529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6" y="887484"/>
            <a:ext cx="5255003" cy="209149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9DB7AC-F762-03D3-678C-58D1D049DB53}"/>
              </a:ext>
            </a:extLst>
          </p:cNvPr>
          <p:cNvCxnSpPr>
            <a:cxnSpLocks/>
          </p:cNvCxnSpPr>
          <p:nvPr/>
        </p:nvCxnSpPr>
        <p:spPr>
          <a:xfrm>
            <a:off x="134984" y="749822"/>
            <a:ext cx="9386972" cy="0"/>
          </a:xfrm>
          <a:prstGeom prst="line">
            <a:avLst/>
          </a:prstGeom>
          <a:ln>
            <a:solidFill>
              <a:srgbClr val="E9713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51B03A1-1096-6D92-2FCD-13525F8AEA2A}"/>
              </a:ext>
            </a:extLst>
          </p:cNvPr>
          <p:cNvSpPr txBox="1"/>
          <p:nvPr/>
        </p:nvSpPr>
        <p:spPr>
          <a:xfrm>
            <a:off x="2222707" y="3009586"/>
            <a:ext cx="2257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Monostable solutions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C2F5AD-692F-A302-CB8B-881923E80C43}"/>
              </a:ext>
            </a:extLst>
          </p:cNvPr>
          <p:cNvSpPr/>
          <p:nvPr/>
        </p:nvSpPr>
        <p:spPr>
          <a:xfrm>
            <a:off x="7046203" y="3383536"/>
            <a:ext cx="4730805" cy="3365680"/>
          </a:xfrm>
          <a:prstGeom prst="rect">
            <a:avLst/>
          </a:prstGeom>
          <a:noFill/>
          <a:ln w="38100"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machine on the ground&#10;&#10;Description automatically generated with medium confidence">
            <a:extLst>
              <a:ext uri="{FF2B5EF4-FFF2-40B4-BE49-F238E27FC236}">
                <a16:creationId xmlns:a16="http://schemas.microsoft.com/office/drawing/2014/main" id="{C65C90EA-02AE-BE57-7CAC-8A33D1DFE9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99" y="853615"/>
            <a:ext cx="3137235" cy="209149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E0CC0C3-0BA6-606C-1A4B-7DB3BFF6029D}"/>
              </a:ext>
            </a:extLst>
          </p:cNvPr>
          <p:cNvSpPr txBox="1"/>
          <p:nvPr/>
        </p:nvSpPr>
        <p:spPr>
          <a:xfrm>
            <a:off x="8634054" y="4616361"/>
            <a:ext cx="17076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CHC</a:t>
            </a:r>
          </a:p>
          <a:p>
            <a:pPr algn="ctr"/>
            <a:r>
              <a:rPr lang="en-US" sz="1200" dirty="0"/>
              <a:t>-63A/80A @80/60VDC</a:t>
            </a:r>
          </a:p>
          <a:p>
            <a:pPr algn="ctr"/>
            <a:r>
              <a:rPr lang="en-US" sz="1200" dirty="0"/>
              <a:t>- 90A@48VDC/250VAC</a:t>
            </a:r>
          </a:p>
          <a:p>
            <a:pPr algn="ctr"/>
            <a:r>
              <a:rPr lang="en-US" sz="1200" dirty="0"/>
              <a:t>- Aux switch standard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8B2A43-EABE-AF48-325F-291DB8CE98F1}"/>
              </a:ext>
            </a:extLst>
          </p:cNvPr>
          <p:cNvSpPr txBox="1"/>
          <p:nvPr/>
        </p:nvSpPr>
        <p:spPr>
          <a:xfrm>
            <a:off x="8647199" y="5713547"/>
            <a:ext cx="17076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CHDR-L</a:t>
            </a:r>
          </a:p>
          <a:p>
            <a:pPr algn="ctr"/>
            <a:r>
              <a:rPr lang="en-US" sz="1200" dirty="0"/>
              <a:t>-80A/110A/125A @24/60/80VDC</a:t>
            </a:r>
          </a:p>
          <a:p>
            <a:pPr algn="ctr"/>
            <a:r>
              <a:rPr lang="en-US" sz="1200" dirty="0"/>
              <a:t>-Aux switch standard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5A6D59-7429-031C-CE27-33524DB4BB0A}"/>
              </a:ext>
            </a:extLst>
          </p:cNvPr>
          <p:cNvSpPr/>
          <p:nvPr/>
        </p:nvSpPr>
        <p:spPr>
          <a:xfrm>
            <a:off x="350112" y="3383536"/>
            <a:ext cx="6042299" cy="3365680"/>
          </a:xfrm>
          <a:prstGeom prst="rect">
            <a:avLst/>
          </a:prstGeom>
          <a:noFill/>
          <a:ln w="38100">
            <a:solidFill>
              <a:srgbClr val="E97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9DAFA-35C8-6754-0EA0-74AE5BEF63BB}"/>
              </a:ext>
            </a:extLst>
          </p:cNvPr>
          <p:cNvSpPr txBox="1"/>
          <p:nvPr/>
        </p:nvSpPr>
        <p:spPr>
          <a:xfrm>
            <a:off x="4386887" y="3503836"/>
            <a:ext cx="177419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CHEV-NA</a:t>
            </a:r>
          </a:p>
          <a:p>
            <a:pPr algn="ctr"/>
            <a:r>
              <a:rPr lang="en-US" sz="1200" dirty="0"/>
              <a:t>-60A/120A @1000VDC</a:t>
            </a:r>
          </a:p>
          <a:p>
            <a:pPr algn="ctr"/>
            <a:r>
              <a:rPr lang="en-US" sz="1200" dirty="0"/>
              <a:t>-Bi-directional load</a:t>
            </a:r>
          </a:p>
          <a:p>
            <a:pPr algn="ctr"/>
            <a:r>
              <a:rPr lang="en-US" sz="1200" dirty="0"/>
              <a:t>-Aux switch standard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1DD282-F078-3784-2363-133A29DB7431}"/>
              </a:ext>
            </a:extLst>
          </p:cNvPr>
          <p:cNvSpPr txBox="1"/>
          <p:nvPr/>
        </p:nvSpPr>
        <p:spPr>
          <a:xfrm>
            <a:off x="1601118" y="3503836"/>
            <a:ext cx="15257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CHDR</a:t>
            </a:r>
          </a:p>
          <a:p>
            <a:pPr algn="ctr"/>
            <a:r>
              <a:rPr lang="en-US" sz="1200" dirty="0"/>
              <a:t>-100A@48/60VDC</a:t>
            </a:r>
          </a:p>
          <a:p>
            <a:pPr algn="ctr"/>
            <a:r>
              <a:rPr lang="en-US" sz="1200" dirty="0"/>
              <a:t>-150A@60VDC</a:t>
            </a:r>
          </a:p>
          <a:p>
            <a:pPr algn="ctr"/>
            <a:r>
              <a:rPr lang="en-US" sz="1200" dirty="0"/>
              <a:t>-3.6mm contact gap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4AF806-7C00-41BD-A903-94C0245AC41B}"/>
              </a:ext>
            </a:extLst>
          </p:cNvPr>
          <p:cNvSpPr txBox="1"/>
          <p:nvPr/>
        </p:nvSpPr>
        <p:spPr>
          <a:xfrm>
            <a:off x="1601118" y="5817153"/>
            <a:ext cx="15220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CHDC</a:t>
            </a:r>
          </a:p>
          <a:p>
            <a:pPr algn="ctr"/>
            <a:r>
              <a:rPr lang="en-US" sz="1200" dirty="0"/>
              <a:t>-200A/400A @80/105VDC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759A2F-C9B8-7A0F-F3A2-83B32E387374}"/>
              </a:ext>
            </a:extLst>
          </p:cNvPr>
          <p:cNvSpPr txBox="1"/>
          <p:nvPr/>
        </p:nvSpPr>
        <p:spPr>
          <a:xfrm>
            <a:off x="4400536" y="5805881"/>
            <a:ext cx="17731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CHEV-P500E</a:t>
            </a:r>
          </a:p>
          <a:p>
            <a:pPr algn="ctr"/>
            <a:r>
              <a:rPr lang="en-US" sz="1200" dirty="0"/>
              <a:t>-500A</a:t>
            </a:r>
            <a:r>
              <a:rPr lang="en-US" sz="1200"/>
              <a:t>@1000VDC</a:t>
            </a:r>
            <a:endParaRPr lang="en-US" sz="1200" dirty="0"/>
          </a:p>
          <a:p>
            <a:pPr algn="ctr"/>
            <a:r>
              <a:rPr lang="en-US" sz="1200" dirty="0"/>
              <a:t>-Bi-directional load</a:t>
            </a:r>
          </a:p>
        </p:txBody>
      </p:sp>
      <p:pic>
        <p:nvPicPr>
          <p:cNvPr id="3" name="Picture 2" descr="A black electronic device with wires&#10;&#10;Description automatically generated">
            <a:extLst>
              <a:ext uri="{FF2B5EF4-FFF2-40B4-BE49-F238E27FC236}">
                <a16:creationId xmlns:a16="http://schemas.microsoft.com/office/drawing/2014/main" id="{3FE1AEF8-42EB-65E2-027F-416E7907FF9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" b="9359"/>
          <a:stretch/>
        </p:blipFill>
        <p:spPr>
          <a:xfrm>
            <a:off x="405468" y="4618131"/>
            <a:ext cx="1138026" cy="878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1ABE9-444E-88A0-4177-314FDF773B8C}"/>
              </a:ext>
            </a:extLst>
          </p:cNvPr>
          <p:cNvSpPr txBox="1"/>
          <p:nvPr/>
        </p:nvSpPr>
        <p:spPr>
          <a:xfrm>
            <a:off x="1601118" y="4650877"/>
            <a:ext cx="15257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CHDR1</a:t>
            </a:r>
          </a:p>
          <a:p>
            <a:pPr algn="ctr"/>
            <a:r>
              <a:rPr lang="en-US" sz="1200" dirty="0"/>
              <a:t>-20A@600VDC</a:t>
            </a:r>
          </a:p>
          <a:p>
            <a:pPr algn="ctr"/>
            <a:r>
              <a:rPr lang="en-US" sz="1200" dirty="0"/>
              <a:t>-50A@500VDC</a:t>
            </a:r>
          </a:p>
          <a:p>
            <a:pPr algn="ctr"/>
            <a:r>
              <a:rPr lang="en-US" sz="1200" dirty="0"/>
              <a:t>-3.0mm contact gap</a:t>
            </a:r>
          </a:p>
        </p:txBody>
      </p:sp>
      <p:pic>
        <p:nvPicPr>
          <p:cNvPr id="6" name="Picture 5" descr="A black battery with a white label&#10;&#10;Description automatically generated">
            <a:extLst>
              <a:ext uri="{FF2B5EF4-FFF2-40B4-BE49-F238E27FC236}">
                <a16:creationId xmlns:a16="http://schemas.microsoft.com/office/drawing/2014/main" id="{CBEB0973-B656-4F57-139C-A1A3D1DAAE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70" y="4500145"/>
            <a:ext cx="883220" cy="1101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7674A-1302-631D-B6A9-9FA9030E90B1}"/>
              </a:ext>
            </a:extLst>
          </p:cNvPr>
          <p:cNvSpPr txBox="1"/>
          <p:nvPr/>
        </p:nvSpPr>
        <p:spPr>
          <a:xfrm>
            <a:off x="4399483" y="4635291"/>
            <a:ext cx="17731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CHEV-H250E</a:t>
            </a:r>
          </a:p>
          <a:p>
            <a:pPr algn="ctr"/>
            <a:r>
              <a:rPr lang="en-US" sz="1200" dirty="0"/>
              <a:t>-250A@1000VDC</a:t>
            </a:r>
          </a:p>
          <a:p>
            <a:pPr algn="ctr"/>
            <a:r>
              <a:rPr lang="en-US" sz="1200" dirty="0"/>
              <a:t>-Bi-directional load</a:t>
            </a:r>
          </a:p>
          <a:p>
            <a:pPr algn="ctr"/>
            <a:r>
              <a:rPr lang="en-US" sz="1200" dirty="0"/>
              <a:t>-Aux switch standard</a:t>
            </a:r>
          </a:p>
        </p:txBody>
      </p:sp>
    </p:spTree>
    <p:extLst>
      <p:ext uri="{BB962C8B-B14F-4D97-AF65-F5344CB8AC3E}">
        <p14:creationId xmlns:p14="http://schemas.microsoft.com/office/powerpoint/2010/main" val="280966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121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La Londe</dc:creator>
  <cp:lastModifiedBy>Todd La Londe</cp:lastModifiedBy>
  <cp:revision>5</cp:revision>
  <dcterms:created xsi:type="dcterms:W3CDTF">2024-05-16T19:08:47Z</dcterms:created>
  <dcterms:modified xsi:type="dcterms:W3CDTF">2024-09-04T14:08:47Z</dcterms:modified>
</cp:coreProperties>
</file>